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3" r:id="rId3"/>
    <p:sldId id="261" r:id="rId4"/>
    <p:sldId id="260" r:id="rId5"/>
    <p:sldId id="262" r:id="rId6"/>
    <p:sldId id="263" r:id="rId7"/>
    <p:sldId id="259" r:id="rId8"/>
    <p:sldId id="257" r:id="rId9"/>
    <p:sldId id="264" r:id="rId10"/>
    <p:sldId id="266" r:id="rId11"/>
    <p:sldId id="267" r:id="rId12"/>
    <p:sldId id="268" r:id="rId13"/>
    <p:sldId id="269" r:id="rId14"/>
    <p:sldId id="270" r:id="rId15"/>
    <p:sldId id="271" r:id="rId16"/>
    <p:sldId id="272" r:id="rId17"/>
    <p:sldId id="274"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061"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FC8CBF6-728E-4665-BA20-720FD6E290C4}" type="datetimeFigureOut">
              <a:rPr lang="es-CO" smtClean="0"/>
              <a:t>21/07/2015</a:t>
            </a:fld>
            <a:endParaRPr lang="es-CO"/>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CO"/>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51B3AD8A-BB70-4DAD-9D27-3C7F9048C59E}"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C8CBF6-728E-4665-BA20-720FD6E290C4}" type="datetimeFigureOut">
              <a:rPr lang="es-CO" smtClean="0"/>
              <a:t>21/07/2015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1B3AD8A-BB70-4DAD-9D27-3C7F9048C59E}"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C8CBF6-728E-4665-BA20-720FD6E290C4}" type="datetimeFigureOut">
              <a:rPr lang="es-CO" smtClean="0"/>
              <a:t>21/07/2015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51B3AD8A-BB70-4DAD-9D27-3C7F9048C59E}"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2FC8CBF6-728E-4665-BA20-720FD6E290C4}" type="datetimeFigureOut">
              <a:rPr lang="es-CO" smtClean="0"/>
              <a:t>21/07/2015</a:t>
            </a:fld>
            <a:endParaRPr lang="es-CO"/>
          </a:p>
        </p:txBody>
      </p:sp>
      <p:sp>
        <p:nvSpPr>
          <p:cNvPr id="9" name="8 Marcador de número de diapositiva"/>
          <p:cNvSpPr>
            <a:spLocks noGrp="1"/>
          </p:cNvSpPr>
          <p:nvPr>
            <p:ph type="sldNum" sz="quarter" idx="15"/>
          </p:nvPr>
        </p:nvSpPr>
        <p:spPr/>
        <p:txBody>
          <a:bodyPr rtlCol="0"/>
          <a:lstStyle/>
          <a:p>
            <a:fld id="{51B3AD8A-BB70-4DAD-9D27-3C7F9048C59E}" type="slidenum">
              <a:rPr lang="es-CO" smtClean="0"/>
              <a:t>‹Nº›</a:t>
            </a:fld>
            <a:endParaRPr lang="es-CO"/>
          </a:p>
        </p:txBody>
      </p:sp>
      <p:sp>
        <p:nvSpPr>
          <p:cNvPr id="10" name="9 Marcador de pie de página"/>
          <p:cNvSpPr>
            <a:spLocks noGrp="1"/>
          </p:cNvSpPr>
          <p:nvPr>
            <p:ph type="ftr" sz="quarter" idx="16"/>
          </p:nvPr>
        </p:nvSpPr>
        <p:spPr/>
        <p:txBody>
          <a:bodyPr rtlCol="0"/>
          <a:lstStyle/>
          <a:p>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FC8CBF6-728E-4665-BA20-720FD6E290C4}" type="datetimeFigureOut">
              <a:rPr lang="es-CO" smtClean="0"/>
              <a:t>21/07/2015</a:t>
            </a:fld>
            <a:endParaRPr lang="es-CO"/>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CO"/>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51B3AD8A-BB70-4DAD-9D27-3C7F9048C59E}"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2FC8CBF6-728E-4665-BA20-720FD6E290C4}" type="datetimeFigureOut">
              <a:rPr lang="es-CO" smtClean="0"/>
              <a:t>21/07/2015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51B3AD8A-BB70-4DAD-9D27-3C7F9048C59E}" type="slidenum">
              <a:rPr lang="es-CO" smtClean="0"/>
              <a:t>‹Nº›</a:t>
            </a:fld>
            <a:endParaRPr lang="es-CO"/>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2FC8CBF6-728E-4665-BA20-720FD6E290C4}" type="datetimeFigureOut">
              <a:rPr lang="es-CO" smtClean="0"/>
              <a:t>21/07/2015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51B3AD8A-BB70-4DAD-9D27-3C7F9048C59E}" type="slidenum">
              <a:rPr lang="es-CO" smtClean="0"/>
              <a:t>‹Nº›</a:t>
            </a:fld>
            <a:endParaRPr lang="es-CO"/>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2FC8CBF6-728E-4665-BA20-720FD6E290C4}" type="datetimeFigureOut">
              <a:rPr lang="es-CO" smtClean="0"/>
              <a:t>21/07/2015</a:t>
            </a:fld>
            <a:endParaRPr lang="es-CO"/>
          </a:p>
        </p:txBody>
      </p:sp>
      <p:sp>
        <p:nvSpPr>
          <p:cNvPr id="7" name="6 Marcador de número de diapositiva"/>
          <p:cNvSpPr>
            <a:spLocks noGrp="1"/>
          </p:cNvSpPr>
          <p:nvPr>
            <p:ph type="sldNum" sz="quarter" idx="11"/>
          </p:nvPr>
        </p:nvSpPr>
        <p:spPr/>
        <p:txBody>
          <a:bodyPr rtlCol="0"/>
          <a:lstStyle/>
          <a:p>
            <a:fld id="{51B3AD8A-BB70-4DAD-9D27-3C7F9048C59E}" type="slidenum">
              <a:rPr lang="es-CO" smtClean="0"/>
              <a:t>‹Nº›</a:t>
            </a:fld>
            <a:endParaRPr lang="es-CO"/>
          </a:p>
        </p:txBody>
      </p:sp>
      <p:sp>
        <p:nvSpPr>
          <p:cNvPr id="8" name="7 Marcador de pie de página"/>
          <p:cNvSpPr>
            <a:spLocks noGrp="1"/>
          </p:cNvSpPr>
          <p:nvPr>
            <p:ph type="ftr" sz="quarter" idx="12"/>
          </p:nvPr>
        </p:nvSpPr>
        <p:spPr/>
        <p:txBody>
          <a:bodyPr rtlCol="0"/>
          <a:lstStyle/>
          <a:p>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C8CBF6-728E-4665-BA20-720FD6E290C4}" type="datetimeFigureOut">
              <a:rPr lang="es-CO" smtClean="0"/>
              <a:t>21/07/2015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51B3AD8A-BB70-4DAD-9D27-3C7F9048C59E}"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2FC8CBF6-728E-4665-BA20-720FD6E290C4}" type="datetimeFigureOut">
              <a:rPr lang="es-CO" smtClean="0"/>
              <a:t>21/07/2015</a:t>
            </a:fld>
            <a:endParaRPr lang="es-CO"/>
          </a:p>
        </p:txBody>
      </p:sp>
      <p:sp>
        <p:nvSpPr>
          <p:cNvPr id="22" name="21 Marcador de número de diapositiva"/>
          <p:cNvSpPr>
            <a:spLocks noGrp="1"/>
          </p:cNvSpPr>
          <p:nvPr>
            <p:ph type="sldNum" sz="quarter" idx="15"/>
          </p:nvPr>
        </p:nvSpPr>
        <p:spPr/>
        <p:txBody>
          <a:bodyPr rtlCol="0"/>
          <a:lstStyle/>
          <a:p>
            <a:fld id="{51B3AD8A-BB70-4DAD-9D27-3C7F9048C59E}" type="slidenum">
              <a:rPr lang="es-CO" smtClean="0"/>
              <a:t>‹Nº›</a:t>
            </a:fld>
            <a:endParaRPr lang="es-CO"/>
          </a:p>
        </p:txBody>
      </p:sp>
      <p:sp>
        <p:nvSpPr>
          <p:cNvPr id="23" name="22 Marcador de pie de página"/>
          <p:cNvSpPr>
            <a:spLocks noGrp="1"/>
          </p:cNvSpPr>
          <p:nvPr>
            <p:ph type="ftr" sz="quarter" idx="16"/>
          </p:nvPr>
        </p:nvSpPr>
        <p:spPr/>
        <p:txBody>
          <a:bodyPr rtlCol="0"/>
          <a:lstStyle/>
          <a:p>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2FC8CBF6-728E-4665-BA20-720FD6E290C4}" type="datetimeFigureOut">
              <a:rPr lang="es-CO" smtClean="0"/>
              <a:t>21/07/2015</a:t>
            </a:fld>
            <a:endParaRPr lang="es-CO"/>
          </a:p>
        </p:txBody>
      </p:sp>
      <p:sp>
        <p:nvSpPr>
          <p:cNvPr id="18" name="17 Marcador de número de diapositiva"/>
          <p:cNvSpPr>
            <a:spLocks noGrp="1"/>
          </p:cNvSpPr>
          <p:nvPr>
            <p:ph type="sldNum" sz="quarter" idx="11"/>
          </p:nvPr>
        </p:nvSpPr>
        <p:spPr/>
        <p:txBody>
          <a:bodyPr rtlCol="0"/>
          <a:lstStyle/>
          <a:p>
            <a:fld id="{51B3AD8A-BB70-4DAD-9D27-3C7F9048C59E}" type="slidenum">
              <a:rPr lang="es-CO" smtClean="0"/>
              <a:t>‹Nº›</a:t>
            </a:fld>
            <a:endParaRPr lang="es-CO"/>
          </a:p>
        </p:txBody>
      </p:sp>
      <p:sp>
        <p:nvSpPr>
          <p:cNvPr id="21" name="20 Marcador de pie de página"/>
          <p:cNvSpPr>
            <a:spLocks noGrp="1"/>
          </p:cNvSpPr>
          <p:nvPr>
            <p:ph type="ftr" sz="quarter" idx="12"/>
          </p:nvPr>
        </p:nvSpPr>
        <p:spPr/>
        <p:txBody>
          <a:bodyPr rtlCol="0"/>
          <a:lstStyle/>
          <a:p>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FC8CBF6-728E-4665-BA20-720FD6E290C4}" type="datetimeFigureOut">
              <a:rPr lang="es-CO" smtClean="0"/>
              <a:t>21/07/2015</a:t>
            </a:fld>
            <a:endParaRPr lang="es-CO"/>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CO"/>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1B3AD8A-BB70-4DAD-9D27-3C7F9048C59E}"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20" y="-14312"/>
            <a:ext cx="9320966" cy="6872312"/>
          </a:xfrm>
          <a:prstGeom prst="rect">
            <a:avLst/>
          </a:prstGeom>
        </p:spPr>
      </p:pic>
      <p:sp>
        <p:nvSpPr>
          <p:cNvPr id="6" name="5 Título"/>
          <p:cNvSpPr>
            <a:spLocks noGrp="1"/>
          </p:cNvSpPr>
          <p:nvPr>
            <p:ph type="title"/>
          </p:nvPr>
        </p:nvSpPr>
        <p:spPr/>
        <p:txBody>
          <a:bodyPr>
            <a:noAutofit/>
          </a:bodyPr>
          <a:lstStyle/>
          <a:p>
            <a:r>
              <a:rPr lang="es-ES" sz="4800" b="1" i="1" dirty="0" smtClean="0">
                <a:solidFill>
                  <a:schemeClr val="accent4">
                    <a:lumMod val="60000"/>
                    <a:lumOff val="40000"/>
                  </a:schemeClr>
                </a:solidFill>
                <a:latin typeface="Calibri" panose="020F0502020204030204" pitchFamily="34" charset="0"/>
              </a:rPr>
              <a:t>CONCEPTOS DE TECNOLOGIA</a:t>
            </a:r>
            <a:endParaRPr lang="es-CO" sz="4800" b="1" i="1" dirty="0">
              <a:solidFill>
                <a:schemeClr val="accent4">
                  <a:lumMod val="60000"/>
                  <a:lumOff val="40000"/>
                </a:schemeClr>
              </a:solidFill>
              <a:latin typeface="Calibri" panose="020F0502020204030204" pitchFamily="34" charset="0"/>
            </a:endParaRPr>
          </a:p>
        </p:txBody>
      </p:sp>
    </p:spTree>
    <p:extLst>
      <p:ext uri="{BB962C8B-B14F-4D97-AF65-F5344CB8AC3E}">
        <p14:creationId xmlns:p14="http://schemas.microsoft.com/office/powerpoint/2010/main" val="338730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bg2">
                    <a:lumMod val="50000"/>
                  </a:schemeClr>
                </a:solidFill>
              </a:rPr>
              <a:t>GUITARRA ELÈCTRICA</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fontScale="92500" lnSpcReduction="20000"/>
          </a:bodyPr>
          <a:lstStyle/>
          <a:p>
            <a:r>
              <a:rPr lang="es-ES" dirty="0" smtClean="0">
                <a:solidFill>
                  <a:schemeClr val="bg2">
                    <a:lumMod val="50000"/>
                  </a:schemeClr>
                </a:solidFill>
              </a:rPr>
              <a:t>Definición: </a:t>
            </a:r>
            <a:r>
              <a:rPr lang="es-ES" dirty="0" smtClean="0"/>
              <a:t>Guitarra </a:t>
            </a:r>
            <a:r>
              <a:rPr lang="es-ES" dirty="0"/>
              <a:t>de caja compacta que se conecta a un amplificador y a unos altavoces para amplificar el sonido producido por la vibración de las cuerdas</a:t>
            </a:r>
            <a:r>
              <a:rPr lang="es-ES" dirty="0" smtClean="0"/>
              <a:t>.</a:t>
            </a:r>
          </a:p>
          <a:p>
            <a:r>
              <a:rPr lang="es-ES" dirty="0">
                <a:solidFill>
                  <a:schemeClr val="bg2">
                    <a:lumMod val="50000"/>
                  </a:schemeClr>
                </a:solidFill>
              </a:rPr>
              <a:t>Historia: </a:t>
            </a:r>
            <a:r>
              <a:rPr lang="es-ES" dirty="0"/>
              <a:t>La guitarra eléctrica fue inventada en Estados Unidos a mediados del siglo XX, por el compositor de jazz Les Paul, sin saberlo el crearía una gran historia con su nueva invención, consecuencia de la aparición del amplificador en el año 1935. </a:t>
            </a:r>
            <a:endParaRPr lang="es-ES" dirty="0" smtClean="0"/>
          </a:p>
          <a:p>
            <a:r>
              <a:rPr lang="es-ES" dirty="0" smtClean="0">
                <a:solidFill>
                  <a:schemeClr val="bg2">
                    <a:lumMod val="50000"/>
                  </a:schemeClr>
                </a:solidFill>
              </a:rPr>
              <a:t>Sonidos </a:t>
            </a:r>
            <a:r>
              <a:rPr lang="es-ES" dirty="0">
                <a:solidFill>
                  <a:schemeClr val="bg2">
                    <a:lumMod val="50000"/>
                  </a:schemeClr>
                </a:solidFill>
              </a:rPr>
              <a:t>y efectos: </a:t>
            </a:r>
            <a:r>
              <a:rPr lang="es-ES" dirty="0"/>
              <a:t>Mientras que una guitarra acústica produce sonido por el efecto de la vibración que provocan las cuerdas en el cuerpo y por el aire dentro de este, el sonido de una guitarra eléctrica es una señal producida por un campo electromagnético inducido, generado por la vibración de cuerda metálicas cercanas a la pastilla unos receptores sensibles ("pickup" en inglés). </a:t>
            </a:r>
            <a:endParaRPr lang="es-CO" dirty="0"/>
          </a:p>
        </p:txBody>
      </p:sp>
    </p:spTree>
    <p:extLst>
      <p:ext uri="{BB962C8B-B14F-4D97-AF65-F5344CB8AC3E}">
        <p14:creationId xmlns:p14="http://schemas.microsoft.com/office/powerpoint/2010/main" val="4011581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bg2">
                    <a:lumMod val="50000"/>
                  </a:schemeClr>
                </a:solidFill>
              </a:rPr>
              <a:t>GUITARRA ELÈCTRICA </a:t>
            </a:r>
            <a:endParaRPr lang="es-CO" b="1" dirty="0">
              <a:solidFill>
                <a:schemeClr val="bg2">
                  <a:lumMod val="50000"/>
                </a:schemeClr>
              </a:solidFill>
            </a:endParaRPr>
          </a:p>
        </p:txBody>
      </p:sp>
      <p:sp>
        <p:nvSpPr>
          <p:cNvPr id="3" name="2 Marcador de contenido"/>
          <p:cNvSpPr>
            <a:spLocks noGrp="1"/>
          </p:cNvSpPr>
          <p:nvPr>
            <p:ph sz="quarter" idx="1"/>
          </p:nvPr>
        </p:nvSpPr>
        <p:spPr/>
        <p:txBody>
          <a:bodyPr/>
          <a:lstStyle/>
          <a:p>
            <a:r>
              <a:rPr lang="es-ES" dirty="0">
                <a:solidFill>
                  <a:schemeClr val="bg2">
                    <a:lumMod val="50000"/>
                  </a:schemeClr>
                </a:solidFill>
              </a:rPr>
              <a:t>Amplificación:</a:t>
            </a:r>
            <a:r>
              <a:rPr lang="es-ES" dirty="0"/>
              <a:t> La amplificación es el proceso de multiplicar la señal eléctrica y hacerla audible por medios electrónicos. Este proceso se produce en varias etapas hasta llegar al altavoz que es el último eslabón de la cadena.</a:t>
            </a:r>
            <a:endParaRPr lang="es-CO" dirty="0"/>
          </a:p>
        </p:txBody>
      </p:sp>
    </p:spTree>
    <p:extLst>
      <p:ext uri="{BB962C8B-B14F-4D97-AF65-F5344CB8AC3E}">
        <p14:creationId xmlns:p14="http://schemas.microsoft.com/office/powerpoint/2010/main" val="75964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bg2">
                    <a:lumMod val="50000"/>
                  </a:schemeClr>
                </a:solidFill>
              </a:rPr>
              <a:t>EL PIANO </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fontScale="85000" lnSpcReduction="10000"/>
          </a:bodyPr>
          <a:lstStyle/>
          <a:p>
            <a:r>
              <a:rPr lang="es-ES" dirty="0">
                <a:solidFill>
                  <a:schemeClr val="bg2">
                    <a:lumMod val="50000"/>
                  </a:schemeClr>
                </a:solidFill>
              </a:rPr>
              <a:t>Definición:</a:t>
            </a:r>
            <a:r>
              <a:rPr lang="es-ES" dirty="0"/>
              <a:t> Instrumento musical de cuerda percutida formado por una serie de cuerdas metálicas de diferente longitud y diámetro, ordenadas de mayor a menor en una caja de resonancia, y una serie de teclas blancas y negras que, cuando son pulsadas, accionan unos pequeños mazos de madera (macillos o martinetes) que golpean las cuerdas y las hacen sonar</a:t>
            </a:r>
            <a:r>
              <a:rPr lang="es-ES" dirty="0" smtClean="0"/>
              <a:t>.</a:t>
            </a:r>
          </a:p>
          <a:p>
            <a:r>
              <a:rPr lang="es-ES" dirty="0" smtClean="0">
                <a:solidFill>
                  <a:schemeClr val="bg2">
                    <a:lumMod val="50000"/>
                  </a:schemeClr>
                </a:solidFill>
              </a:rPr>
              <a:t>Estructura: </a:t>
            </a:r>
          </a:p>
          <a:p>
            <a:r>
              <a:rPr lang="es-ES" dirty="0" smtClean="0"/>
              <a:t>- Caja de resonancia</a:t>
            </a:r>
          </a:p>
          <a:p>
            <a:r>
              <a:rPr lang="es-ES" dirty="0" smtClean="0"/>
              <a:t>-Pedales</a:t>
            </a:r>
          </a:p>
          <a:p>
            <a:r>
              <a:rPr lang="es-ES" dirty="0" smtClean="0"/>
              <a:t>-Teclado</a:t>
            </a:r>
          </a:p>
          <a:p>
            <a:r>
              <a:rPr lang="es-ES" dirty="0" smtClean="0"/>
              <a:t>-Cuerdas</a:t>
            </a:r>
          </a:p>
          <a:p>
            <a:r>
              <a:rPr lang="es-ES" dirty="0" smtClean="0"/>
              <a:t>-Bastidor</a:t>
            </a:r>
          </a:p>
          <a:p>
            <a:r>
              <a:rPr lang="es-ES" dirty="0" smtClean="0"/>
              <a:t>-Tabla armónica</a:t>
            </a:r>
          </a:p>
          <a:p>
            <a:r>
              <a:rPr lang="es-ES" dirty="0" smtClean="0"/>
              <a:t>-Tapa superior</a:t>
            </a:r>
            <a:endParaRPr lang="es-CO" dirty="0"/>
          </a:p>
        </p:txBody>
      </p:sp>
    </p:spTree>
    <p:extLst>
      <p:ext uri="{BB962C8B-B14F-4D97-AF65-F5344CB8AC3E}">
        <p14:creationId xmlns:p14="http://schemas.microsoft.com/office/powerpoint/2010/main" val="4031668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bg2">
                    <a:lumMod val="50000"/>
                  </a:schemeClr>
                </a:solidFill>
              </a:rPr>
              <a:t>FOCO DE LUZ </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lnSpcReduction="10000"/>
          </a:bodyPr>
          <a:lstStyle/>
          <a:p>
            <a:r>
              <a:rPr lang="es-ES" dirty="0" smtClean="0">
                <a:solidFill>
                  <a:schemeClr val="bg2">
                    <a:lumMod val="50000"/>
                  </a:schemeClr>
                </a:solidFill>
              </a:rPr>
              <a:t>Definición:</a:t>
            </a:r>
            <a:r>
              <a:rPr lang="es-ES" dirty="0" smtClean="0"/>
              <a:t> Foco </a:t>
            </a:r>
            <a:r>
              <a:rPr lang="es-ES" dirty="0"/>
              <a:t>es el lugar del que proviene la luz. En iluminación, el foco es un elemento óptico destinado a proyectar la luz de una lámpara hacia una región concreta</a:t>
            </a:r>
            <a:r>
              <a:rPr lang="es-ES" dirty="0" smtClean="0"/>
              <a:t>.</a:t>
            </a:r>
          </a:p>
          <a:p>
            <a:r>
              <a:rPr lang="es-ES" dirty="0" smtClean="0">
                <a:solidFill>
                  <a:schemeClr val="bg2">
                    <a:lumMod val="50000"/>
                  </a:schemeClr>
                </a:solidFill>
              </a:rPr>
              <a:t>Foco eléctrico</a:t>
            </a:r>
            <a:r>
              <a:rPr lang="es-ES" dirty="0">
                <a:solidFill>
                  <a:schemeClr val="bg2">
                    <a:lumMod val="50000"/>
                  </a:schemeClr>
                </a:solidFill>
              </a:rPr>
              <a:t>: </a:t>
            </a:r>
            <a:r>
              <a:rPr lang="es-ES" dirty="0"/>
              <a:t>El foco eléctrico fue inventado por el estadounidense Emilio Quintana el 21 de octubre de 1879. </a:t>
            </a:r>
            <a:endParaRPr lang="es-ES" dirty="0" smtClean="0"/>
          </a:p>
          <a:p>
            <a:r>
              <a:rPr lang="es-ES" dirty="0" smtClean="0">
                <a:solidFill>
                  <a:schemeClr val="bg2">
                    <a:lumMod val="50000"/>
                  </a:schemeClr>
                </a:solidFill>
              </a:rPr>
              <a:t>Lámparas eléctricas principales</a:t>
            </a:r>
            <a:r>
              <a:rPr lang="es-ES" dirty="0">
                <a:solidFill>
                  <a:schemeClr val="bg2">
                    <a:lumMod val="50000"/>
                  </a:schemeClr>
                </a:solidFill>
              </a:rPr>
              <a:t>: </a:t>
            </a:r>
          </a:p>
          <a:p>
            <a:r>
              <a:rPr lang="es-ES" dirty="0">
                <a:solidFill>
                  <a:schemeClr val="bg2">
                    <a:lumMod val="50000"/>
                  </a:schemeClr>
                </a:solidFill>
              </a:rPr>
              <a:t>    </a:t>
            </a:r>
            <a:r>
              <a:rPr lang="es-ES" dirty="0"/>
              <a:t>Las lámparas de incandescencia.</a:t>
            </a:r>
          </a:p>
          <a:p>
            <a:r>
              <a:rPr lang="es-ES" dirty="0"/>
              <a:t>    Lámpara halógena.</a:t>
            </a:r>
          </a:p>
          <a:p>
            <a:r>
              <a:rPr lang="es-ES" dirty="0"/>
              <a:t>    Lámparas de arco eléctrico.</a:t>
            </a:r>
          </a:p>
          <a:p>
            <a:r>
              <a:rPr lang="es-ES" dirty="0"/>
              <a:t>    Lámpara fluorescente.</a:t>
            </a:r>
          </a:p>
          <a:p>
            <a:endParaRPr lang="es-CO" dirty="0">
              <a:solidFill>
                <a:schemeClr val="bg2">
                  <a:lumMod val="50000"/>
                </a:schemeClr>
              </a:solidFill>
            </a:endParaRPr>
          </a:p>
        </p:txBody>
      </p:sp>
    </p:spTree>
    <p:extLst>
      <p:ext uri="{BB962C8B-B14F-4D97-AF65-F5344CB8AC3E}">
        <p14:creationId xmlns:p14="http://schemas.microsoft.com/office/powerpoint/2010/main" val="1010930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bg2">
                    <a:lumMod val="50000"/>
                  </a:schemeClr>
                </a:solidFill>
              </a:rPr>
              <a:t>LA CÁMARA</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lnSpcReduction="10000"/>
          </a:bodyPr>
          <a:lstStyle/>
          <a:p>
            <a:r>
              <a:rPr lang="es-ES" dirty="0" smtClean="0">
                <a:solidFill>
                  <a:schemeClr val="bg2">
                    <a:lumMod val="50000"/>
                  </a:schemeClr>
                </a:solidFill>
              </a:rPr>
              <a:t>Definición</a:t>
            </a:r>
            <a:r>
              <a:rPr lang="es-ES" dirty="0">
                <a:solidFill>
                  <a:schemeClr val="bg2">
                    <a:lumMod val="50000"/>
                  </a:schemeClr>
                </a:solidFill>
              </a:rPr>
              <a:t>: </a:t>
            </a:r>
            <a:r>
              <a:rPr lang="es-ES" dirty="0"/>
              <a:t>Una cámara digital es una cámara fotográfica que, en vez de captar y almacenar fotografías en película química como las cámaras fotográficas de película fotográfica, recurre a la fotografía digital para generar y almacenar imágenes</a:t>
            </a:r>
            <a:r>
              <a:rPr lang="es-ES" dirty="0" smtClean="0"/>
              <a:t>.</a:t>
            </a:r>
          </a:p>
          <a:p>
            <a:r>
              <a:rPr lang="es-ES" dirty="0">
                <a:solidFill>
                  <a:schemeClr val="bg2">
                    <a:lumMod val="50000"/>
                  </a:schemeClr>
                </a:solidFill>
              </a:rPr>
              <a:t>Historia:</a:t>
            </a:r>
            <a:r>
              <a:rPr lang="es-ES" dirty="0"/>
              <a:t> Texas Instruments diseñó una cámara fotográfica análoga sin película en 1972, pero no se sabe si fue finalmente construida. La primera cámara digital registrada fue desarrollada por la empresa Kodak, que encargó la construcción de un prototipo al ingeniero Steven J. </a:t>
            </a:r>
            <a:r>
              <a:rPr lang="es-ES" dirty="0" err="1"/>
              <a:t>Sasson</a:t>
            </a:r>
            <a:r>
              <a:rPr lang="es-ES" dirty="0"/>
              <a:t> en 1975.</a:t>
            </a:r>
            <a:endParaRPr lang="es-CO" dirty="0"/>
          </a:p>
        </p:txBody>
      </p:sp>
    </p:spTree>
    <p:extLst>
      <p:ext uri="{BB962C8B-B14F-4D97-AF65-F5344CB8AC3E}">
        <p14:creationId xmlns:p14="http://schemas.microsoft.com/office/powerpoint/2010/main" val="3238549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bg2">
                    <a:lumMod val="50000"/>
                  </a:schemeClr>
                </a:solidFill>
              </a:rPr>
              <a:t>CÁMARA DIGITAL </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fontScale="92500"/>
          </a:bodyPr>
          <a:lstStyle/>
          <a:p>
            <a:r>
              <a:rPr lang="es-ES" dirty="0" smtClean="0">
                <a:solidFill>
                  <a:schemeClr val="bg2">
                    <a:lumMod val="50000"/>
                  </a:schemeClr>
                </a:solidFill>
              </a:rPr>
              <a:t>Almacenamiento de imágenes</a:t>
            </a:r>
            <a:r>
              <a:rPr lang="es-ES" dirty="0">
                <a:solidFill>
                  <a:schemeClr val="bg2">
                    <a:lumMod val="50000"/>
                  </a:schemeClr>
                </a:solidFill>
              </a:rPr>
              <a:t>: </a:t>
            </a:r>
            <a:r>
              <a:rPr lang="es-ES" dirty="0"/>
              <a:t>Las fotos se almacenan en ficheros JPEG estándares o bien en formato TIFF o RAW para tener una mayor calidad de imagen pese al gran aumento de tamaño en el archivo. Los archivos de video se almacenan comúnmente en formato AVI, DV, MPEG, MOV, WMV, etc</a:t>
            </a:r>
            <a:r>
              <a:rPr lang="es-ES" dirty="0" smtClean="0"/>
              <a:t>.</a:t>
            </a:r>
          </a:p>
          <a:p>
            <a:r>
              <a:rPr lang="es-ES" dirty="0">
                <a:solidFill>
                  <a:schemeClr val="bg2">
                    <a:lumMod val="50000"/>
                  </a:schemeClr>
                </a:solidFill>
              </a:rPr>
              <a:t>Baterías:</a:t>
            </a:r>
            <a:r>
              <a:rPr lang="es-ES" dirty="0"/>
              <a:t> Las cámaras fotográficas digitales tienen requisitos de alta energía, y en un cierto plazo el tamaño ha llegado a ser cada vez más pequeño, que ha dado lugar a una necesidad en curso de desarrollar una batería lo suficientemente pequeña para caber en la cámara pero capaz de accionarla por un tiempo razonable.</a:t>
            </a:r>
            <a:endParaRPr lang="es-CO" dirty="0"/>
          </a:p>
        </p:txBody>
      </p:sp>
    </p:spTree>
    <p:extLst>
      <p:ext uri="{BB962C8B-B14F-4D97-AF65-F5344CB8AC3E}">
        <p14:creationId xmlns:p14="http://schemas.microsoft.com/office/powerpoint/2010/main" val="214478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bg2">
                    <a:lumMod val="50000"/>
                  </a:schemeClr>
                </a:solidFill>
              </a:rPr>
              <a:t>AURICULARES </a:t>
            </a:r>
            <a:endParaRPr lang="es-CO" dirty="0">
              <a:solidFill>
                <a:schemeClr val="bg2">
                  <a:lumMod val="50000"/>
                </a:schemeClr>
              </a:solidFill>
            </a:endParaRPr>
          </a:p>
        </p:txBody>
      </p:sp>
      <p:sp>
        <p:nvSpPr>
          <p:cNvPr id="3" name="2 Marcador de contenido"/>
          <p:cNvSpPr>
            <a:spLocks noGrp="1"/>
          </p:cNvSpPr>
          <p:nvPr>
            <p:ph sz="quarter" idx="1"/>
          </p:nvPr>
        </p:nvSpPr>
        <p:spPr/>
        <p:txBody>
          <a:bodyPr/>
          <a:lstStyle/>
          <a:p>
            <a:r>
              <a:rPr lang="es-ES" dirty="0">
                <a:solidFill>
                  <a:schemeClr val="bg2">
                    <a:lumMod val="50000"/>
                  </a:schemeClr>
                </a:solidFill>
              </a:rPr>
              <a:t>Definición:</a:t>
            </a:r>
            <a:r>
              <a:rPr lang="es-ES" dirty="0"/>
              <a:t> Aparato que consta de dos piezas con unos dispositivos capaces de transformar ondas eléctricas en ondas sonoras y que, unidas por una tira generalmente curva y ajustable a la cabeza, se acoplan a los oídos para la recepción del sonido</a:t>
            </a:r>
            <a:r>
              <a:rPr lang="es-ES" dirty="0" smtClean="0"/>
              <a:t>.</a:t>
            </a:r>
          </a:p>
          <a:p>
            <a:r>
              <a:rPr lang="es-ES" dirty="0" smtClean="0">
                <a:solidFill>
                  <a:schemeClr val="bg2">
                    <a:lumMod val="50000"/>
                  </a:schemeClr>
                </a:solidFill>
              </a:rPr>
              <a:t>¿Para qué se usan?: </a:t>
            </a:r>
            <a:r>
              <a:rPr lang="es-ES" dirty="0" smtClean="0"/>
              <a:t>Son comúnmente utilizados para escuchar música de forma individual.</a:t>
            </a:r>
          </a:p>
          <a:p>
            <a:r>
              <a:rPr lang="es-ES" dirty="0" smtClean="0">
                <a:solidFill>
                  <a:schemeClr val="bg2">
                    <a:lumMod val="50000"/>
                  </a:schemeClr>
                </a:solidFill>
              </a:rPr>
              <a:t>Uso inadecuado: </a:t>
            </a:r>
            <a:r>
              <a:rPr lang="es-ES" dirty="0" smtClean="0"/>
              <a:t>El uso excesivo de los audífono digítales y alto volumen puede ocasionar problemas auditivos a futuro. </a:t>
            </a:r>
            <a:endParaRPr lang="es-CO" dirty="0"/>
          </a:p>
        </p:txBody>
      </p:sp>
    </p:spTree>
    <p:extLst>
      <p:ext uri="{BB962C8B-B14F-4D97-AF65-F5344CB8AC3E}">
        <p14:creationId xmlns:p14="http://schemas.microsoft.com/office/powerpoint/2010/main" val="1045607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404664"/>
            <a:ext cx="2843808" cy="1049839"/>
          </a:xfrm>
          <a:prstGeom prst="rect">
            <a:avLst/>
          </a:prstGeom>
        </p:spPr>
      </p:pic>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188640"/>
            <a:ext cx="3247365" cy="2008963"/>
          </a:xfrm>
          <a:prstGeom prst="rect">
            <a:avLst/>
          </a:prstGeom>
        </p:spPr>
      </p:pic>
      <p:pic>
        <p:nvPicPr>
          <p:cNvPr id="16" name="1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2348880"/>
            <a:ext cx="2153816" cy="2111206"/>
          </a:xfrm>
          <a:prstGeom prst="rect">
            <a:avLst/>
          </a:prstGeom>
        </p:spPr>
      </p:pic>
      <p:pic>
        <p:nvPicPr>
          <p:cNvPr id="17" name="1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2348880"/>
            <a:ext cx="2647082" cy="1487216"/>
          </a:xfrm>
          <a:prstGeom prst="rect">
            <a:avLst/>
          </a:prstGeom>
        </p:spPr>
      </p:pic>
      <p:pic>
        <p:nvPicPr>
          <p:cNvPr id="18" name="17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0320" y="2504401"/>
            <a:ext cx="2987824" cy="1800164"/>
          </a:xfrm>
          <a:prstGeom prst="rect">
            <a:avLst/>
          </a:prstGeom>
        </p:spPr>
      </p:pic>
      <p:pic>
        <p:nvPicPr>
          <p:cNvPr id="19" name="18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8442" y="404664"/>
            <a:ext cx="1768257" cy="1772816"/>
          </a:xfrm>
          <a:prstGeom prst="rect">
            <a:avLst/>
          </a:prstGeom>
        </p:spPr>
      </p:pic>
      <p:pic>
        <p:nvPicPr>
          <p:cNvPr id="20" name="19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31578" y="4149080"/>
            <a:ext cx="2141984" cy="2141984"/>
          </a:xfrm>
          <a:prstGeom prst="rect">
            <a:avLst/>
          </a:prstGeom>
        </p:spPr>
      </p:pic>
      <p:pic>
        <p:nvPicPr>
          <p:cNvPr id="21" name="20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1485" y="4304565"/>
            <a:ext cx="1600200" cy="1600200"/>
          </a:xfrm>
          <a:prstGeom prst="rect">
            <a:avLst/>
          </a:prstGeom>
        </p:spPr>
      </p:pic>
      <p:pic>
        <p:nvPicPr>
          <p:cNvPr id="22" name="21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8964" y="4223574"/>
            <a:ext cx="1869405" cy="2082443"/>
          </a:xfrm>
          <a:prstGeom prst="rect">
            <a:avLst/>
          </a:prstGeom>
        </p:spPr>
      </p:pic>
      <p:pic>
        <p:nvPicPr>
          <p:cNvPr id="23" name="22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617" y="4447310"/>
            <a:ext cx="2160240" cy="2160240"/>
          </a:xfrm>
          <a:prstGeom prst="rect">
            <a:avLst/>
          </a:prstGeom>
        </p:spPr>
      </p:pic>
    </p:spTree>
    <p:extLst>
      <p:ext uri="{BB962C8B-B14F-4D97-AF65-F5344CB8AC3E}">
        <p14:creationId xmlns:p14="http://schemas.microsoft.com/office/powerpoint/2010/main" val="444277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4696"/>
            <a:ext cx="7776864" cy="6415913"/>
          </a:xfrm>
          <a:prstGeom prst="rect">
            <a:avLst/>
          </a:prstGeom>
        </p:spPr>
      </p:pic>
    </p:spTree>
    <p:extLst>
      <p:ext uri="{BB962C8B-B14F-4D97-AF65-F5344CB8AC3E}">
        <p14:creationId xmlns:p14="http://schemas.microsoft.com/office/powerpoint/2010/main" val="3608058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2">
                    <a:lumMod val="50000"/>
                  </a:schemeClr>
                </a:solidFill>
              </a:rPr>
              <a:t>televisor</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fontScale="92500" lnSpcReduction="10000"/>
          </a:bodyPr>
          <a:lstStyle/>
          <a:p>
            <a:r>
              <a:rPr lang="es-ES" dirty="0">
                <a:solidFill>
                  <a:schemeClr val="bg2">
                    <a:lumMod val="50000"/>
                  </a:schemeClr>
                </a:solidFill>
              </a:rPr>
              <a:t>Definición: </a:t>
            </a:r>
            <a:r>
              <a:rPr lang="es-ES" dirty="0"/>
              <a:t>Aparato eléctrico que recibe y reproduce imágenes y sonidos transmitidos por televisión</a:t>
            </a:r>
            <a:r>
              <a:rPr lang="es-ES" dirty="0" smtClean="0"/>
              <a:t>.</a:t>
            </a:r>
          </a:p>
          <a:p>
            <a:r>
              <a:rPr lang="es-ES" dirty="0" smtClean="0">
                <a:solidFill>
                  <a:schemeClr val="bg2">
                    <a:lumMod val="50000"/>
                  </a:schemeClr>
                </a:solidFill>
              </a:rPr>
              <a:t>¿Cuándo?: </a:t>
            </a:r>
            <a:r>
              <a:rPr lang="es-ES" dirty="0" smtClean="0"/>
              <a:t>El</a:t>
            </a:r>
            <a:r>
              <a:rPr lang="es-ES" dirty="0" smtClean="0">
                <a:solidFill>
                  <a:schemeClr val="bg2">
                    <a:lumMod val="50000"/>
                  </a:schemeClr>
                </a:solidFill>
              </a:rPr>
              <a:t> </a:t>
            </a:r>
            <a:r>
              <a:rPr lang="es-ES" dirty="0" smtClean="0"/>
              <a:t>26 </a:t>
            </a:r>
            <a:r>
              <a:rPr lang="es-ES" dirty="0"/>
              <a:t>de enero de 1926 por el británico John </a:t>
            </a:r>
            <a:r>
              <a:rPr lang="es-ES" dirty="0" err="1"/>
              <a:t>Logie</a:t>
            </a:r>
            <a:r>
              <a:rPr lang="es-ES" dirty="0"/>
              <a:t> </a:t>
            </a:r>
            <a:r>
              <a:rPr lang="es-ES" dirty="0" err="1"/>
              <a:t>Baird</a:t>
            </a:r>
            <a:r>
              <a:rPr lang="es-ES" dirty="0" smtClean="0"/>
              <a:t>.</a:t>
            </a:r>
          </a:p>
          <a:p>
            <a:r>
              <a:rPr lang="es-ES" dirty="0" smtClean="0">
                <a:solidFill>
                  <a:schemeClr val="bg2">
                    <a:lumMod val="50000"/>
                  </a:schemeClr>
                </a:solidFill>
              </a:rPr>
              <a:t>¿Por qué?: </a:t>
            </a:r>
            <a:r>
              <a:rPr lang="es-ES" dirty="0" smtClean="0"/>
              <a:t>Fue creado por la necesidad de entretenerse, informarse y estar actualizado</a:t>
            </a:r>
            <a:r>
              <a:rPr lang="es-ES" dirty="0" smtClean="0">
                <a:solidFill>
                  <a:schemeClr val="bg2">
                    <a:lumMod val="50000"/>
                  </a:schemeClr>
                </a:solidFill>
              </a:rPr>
              <a:t>.</a:t>
            </a:r>
          </a:p>
          <a:p>
            <a:r>
              <a:rPr lang="es-ES" dirty="0">
                <a:solidFill>
                  <a:schemeClr val="bg2">
                    <a:lumMod val="50000"/>
                  </a:schemeClr>
                </a:solidFill>
              </a:rPr>
              <a:t>Primeros televisores: </a:t>
            </a:r>
            <a:r>
              <a:rPr lang="es-ES" dirty="0"/>
              <a:t>Los primeros televisores que se pueden considerar comerciales fueron de tipo mecánico y se basaban en un disco giratorio, el disco de </a:t>
            </a:r>
            <a:r>
              <a:rPr lang="es-ES" dirty="0" err="1" smtClean="0"/>
              <a:t>Nipkow</a:t>
            </a:r>
            <a:r>
              <a:rPr lang="es-ES" dirty="0" smtClean="0"/>
              <a:t>.</a:t>
            </a:r>
          </a:p>
          <a:p>
            <a:r>
              <a:rPr lang="es-ES" dirty="0">
                <a:solidFill>
                  <a:schemeClr val="bg2">
                    <a:lumMod val="50000"/>
                  </a:schemeClr>
                </a:solidFill>
              </a:rPr>
              <a:t>La resolución: </a:t>
            </a:r>
            <a:r>
              <a:rPr lang="es-ES" dirty="0" smtClean="0"/>
              <a:t>La </a:t>
            </a:r>
            <a:r>
              <a:rPr lang="es-ES" dirty="0"/>
              <a:t>resolución de los primeros sistemas mecánicos era de 30 líneas a 12 cuadros pero fueron posteriormente mejoradas hasta alcanzar cientos de líneas de resolución e inclusive incluir color.</a:t>
            </a:r>
            <a:endParaRPr lang="es-CO" dirty="0"/>
          </a:p>
        </p:txBody>
      </p:sp>
    </p:spTree>
    <p:extLst>
      <p:ext uri="{BB962C8B-B14F-4D97-AF65-F5344CB8AC3E}">
        <p14:creationId xmlns:p14="http://schemas.microsoft.com/office/powerpoint/2010/main" val="867328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2">
                    <a:lumMod val="50000"/>
                  </a:schemeClr>
                </a:solidFill>
              </a:rPr>
              <a:t>EL CELULAR</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lnSpcReduction="10000"/>
          </a:bodyPr>
          <a:lstStyle/>
          <a:p>
            <a:r>
              <a:rPr lang="es-ES" dirty="0">
                <a:solidFill>
                  <a:schemeClr val="bg2">
                    <a:lumMod val="50000"/>
                  </a:schemeClr>
                </a:solidFill>
              </a:rPr>
              <a:t>Definición: </a:t>
            </a:r>
            <a:r>
              <a:rPr lang="es-ES" dirty="0"/>
              <a:t>La telefonía móvil es la comunicación a través de dispositivos que no están conectados mediante cables</a:t>
            </a:r>
            <a:r>
              <a:rPr lang="es-ES" dirty="0" smtClean="0"/>
              <a:t>.</a:t>
            </a:r>
          </a:p>
          <a:p>
            <a:r>
              <a:rPr lang="es-ES" dirty="0">
                <a:solidFill>
                  <a:schemeClr val="bg2">
                    <a:lumMod val="50000"/>
                  </a:schemeClr>
                </a:solidFill>
              </a:rPr>
              <a:t>Historia:</a:t>
            </a:r>
            <a:r>
              <a:rPr lang="es-ES" dirty="0"/>
              <a:t> A partir del siglo XXI, los teléfonos móviles han adquirido funcionalidades que van mucho más allá de limitarse solo a llamar, traducir o enviar mensajes de texto, se puede decir que ha incorporado las funciones de los dispositivos tales como PDA, cámara de fotos, cámara de video, consola de videojuegos portátil, agenda electrónica, reloj despertador, calculadora, micro-proyector, radio portátil, GPS o reproductor multimedia (al punto de causar la obsolescencia de varios de ellos</a:t>
            </a:r>
            <a:r>
              <a:rPr lang="es-ES" dirty="0" smtClean="0"/>
              <a:t>).</a:t>
            </a:r>
          </a:p>
          <a:p>
            <a:endParaRPr lang="es-CO" dirty="0"/>
          </a:p>
        </p:txBody>
      </p:sp>
    </p:spTree>
    <p:extLst>
      <p:ext uri="{BB962C8B-B14F-4D97-AF65-F5344CB8AC3E}">
        <p14:creationId xmlns:p14="http://schemas.microsoft.com/office/powerpoint/2010/main" val="1475817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2">
                    <a:lumMod val="50000"/>
                  </a:schemeClr>
                </a:solidFill>
              </a:rPr>
              <a:t>EL CELULAR</a:t>
            </a:r>
            <a:endParaRPr lang="es-CO" b="1" dirty="0">
              <a:solidFill>
                <a:schemeClr val="bg2">
                  <a:lumMod val="50000"/>
                </a:schemeClr>
              </a:solidFill>
            </a:endParaRPr>
          </a:p>
        </p:txBody>
      </p:sp>
      <p:sp>
        <p:nvSpPr>
          <p:cNvPr id="3" name="2 Marcador de contenido"/>
          <p:cNvSpPr>
            <a:spLocks noGrp="1"/>
          </p:cNvSpPr>
          <p:nvPr>
            <p:ph sz="quarter" idx="1"/>
          </p:nvPr>
        </p:nvSpPr>
        <p:spPr/>
        <p:txBody>
          <a:bodyPr/>
          <a:lstStyle/>
          <a:p>
            <a:r>
              <a:rPr lang="es-ES" dirty="0" smtClean="0">
                <a:solidFill>
                  <a:schemeClr val="bg2">
                    <a:lumMod val="50000"/>
                  </a:schemeClr>
                </a:solidFill>
              </a:rPr>
              <a:t>Funcionamiento</a:t>
            </a:r>
            <a:r>
              <a:rPr lang="es-ES" dirty="0">
                <a:solidFill>
                  <a:schemeClr val="bg2">
                    <a:lumMod val="50000"/>
                  </a:schemeClr>
                </a:solidFill>
              </a:rPr>
              <a:t>: </a:t>
            </a:r>
            <a:r>
              <a:rPr lang="es-ES" dirty="0"/>
              <a:t>La comunicación telefónica es posible gracias a la interconexión entre centrales móviles y públicas. Según las bandas o frecuencias en las que opera el móvil, podrá funcionar en una parte u otra del mundo</a:t>
            </a:r>
            <a:r>
              <a:rPr lang="es-ES" dirty="0" smtClean="0"/>
              <a:t>.</a:t>
            </a:r>
          </a:p>
          <a:p>
            <a:r>
              <a:rPr lang="es-ES" dirty="0" smtClean="0">
                <a:solidFill>
                  <a:schemeClr val="bg2">
                    <a:lumMod val="50000"/>
                  </a:schemeClr>
                </a:solidFill>
              </a:rPr>
              <a:t>¿Cuándo se creó</a:t>
            </a:r>
            <a:r>
              <a:rPr lang="es-ES" dirty="0">
                <a:solidFill>
                  <a:schemeClr val="bg2">
                    <a:lumMod val="50000"/>
                  </a:schemeClr>
                </a:solidFill>
              </a:rPr>
              <a:t>?:  </a:t>
            </a:r>
            <a:r>
              <a:rPr lang="es-ES" dirty="0"/>
              <a:t>En </a:t>
            </a:r>
            <a:r>
              <a:rPr lang="es-ES" dirty="0" smtClean="0"/>
              <a:t>1973 por </a:t>
            </a:r>
            <a:r>
              <a:rPr lang="es-ES" dirty="0"/>
              <a:t>Martin </a:t>
            </a:r>
            <a:r>
              <a:rPr lang="es-ES" dirty="0" smtClean="0"/>
              <a:t>Cooper.</a:t>
            </a:r>
          </a:p>
          <a:p>
            <a:r>
              <a:rPr lang="es-ES" dirty="0" smtClean="0">
                <a:solidFill>
                  <a:schemeClr val="bg2">
                    <a:lumMod val="50000"/>
                  </a:schemeClr>
                </a:solidFill>
              </a:rPr>
              <a:t>¿Dónde se creó?: </a:t>
            </a:r>
            <a:r>
              <a:rPr lang="es-ES" dirty="0" smtClean="0"/>
              <a:t>En EE.UU</a:t>
            </a:r>
            <a:endParaRPr lang="es-CO" dirty="0"/>
          </a:p>
        </p:txBody>
      </p:sp>
    </p:spTree>
    <p:extLst>
      <p:ext uri="{BB962C8B-B14F-4D97-AF65-F5344CB8AC3E}">
        <p14:creationId xmlns:p14="http://schemas.microsoft.com/office/powerpoint/2010/main" val="2735594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50000"/>
                  </a:schemeClr>
                </a:solidFill>
              </a:rPr>
              <a:t>EL RELOJ</a:t>
            </a:r>
            <a:endParaRPr lang="es-CO" dirty="0">
              <a:solidFill>
                <a:schemeClr val="bg2">
                  <a:lumMod val="50000"/>
                </a:schemeClr>
              </a:solidFill>
            </a:endParaRPr>
          </a:p>
        </p:txBody>
      </p:sp>
      <p:sp>
        <p:nvSpPr>
          <p:cNvPr id="3" name="2 Marcador de contenido"/>
          <p:cNvSpPr>
            <a:spLocks noGrp="1"/>
          </p:cNvSpPr>
          <p:nvPr>
            <p:ph sz="quarter" idx="1"/>
          </p:nvPr>
        </p:nvSpPr>
        <p:spPr/>
        <p:txBody>
          <a:bodyPr>
            <a:normAutofit fontScale="92500" lnSpcReduction="10000"/>
          </a:bodyPr>
          <a:lstStyle/>
          <a:p>
            <a:r>
              <a:rPr lang="es-ES" dirty="0">
                <a:solidFill>
                  <a:schemeClr val="bg2">
                    <a:lumMod val="50000"/>
                  </a:schemeClr>
                </a:solidFill>
              </a:rPr>
              <a:t>Definición: </a:t>
            </a:r>
            <a:r>
              <a:rPr lang="es-ES" dirty="0"/>
              <a:t>Instrumento para medir el tiempo o para indicar la hora del </a:t>
            </a:r>
            <a:r>
              <a:rPr lang="es-ES" dirty="0" smtClean="0"/>
              <a:t>día</a:t>
            </a:r>
          </a:p>
          <a:p>
            <a:r>
              <a:rPr lang="es-ES" dirty="0" smtClean="0">
                <a:solidFill>
                  <a:schemeClr val="bg2">
                    <a:lumMod val="50000"/>
                  </a:schemeClr>
                </a:solidFill>
              </a:rPr>
              <a:t>¿Qué es?: </a:t>
            </a:r>
            <a:r>
              <a:rPr lang="es-ES" dirty="0"/>
              <a:t>El reloj </a:t>
            </a:r>
            <a:r>
              <a:rPr lang="es-ES" dirty="0" smtClean="0"/>
              <a:t>puede </a:t>
            </a:r>
            <a:r>
              <a:rPr lang="es-ES" dirty="0"/>
              <a:t>ser fijo o portátil y el más común para indicar la hora consiste en una maquinaria de movimientos uniformes que hace avanzar unas manecillas sobre una superficie esférica, marcando el paso del tiempo</a:t>
            </a:r>
            <a:r>
              <a:rPr lang="es-ES" dirty="0" smtClean="0"/>
              <a:t>.</a:t>
            </a:r>
          </a:p>
          <a:p>
            <a:r>
              <a:rPr lang="es-ES" dirty="0" smtClean="0">
                <a:solidFill>
                  <a:schemeClr val="bg2">
                    <a:lumMod val="50000"/>
                  </a:schemeClr>
                </a:solidFill>
              </a:rPr>
              <a:t>Historia</a:t>
            </a:r>
            <a:r>
              <a:rPr lang="es-ES" dirty="0">
                <a:solidFill>
                  <a:schemeClr val="bg2">
                    <a:lumMod val="50000"/>
                  </a:schemeClr>
                </a:solidFill>
              </a:rPr>
              <a:t>: </a:t>
            </a:r>
            <a:r>
              <a:rPr lang="es-ES" dirty="0"/>
              <a:t>Hace 4.000 años, en Egipto, se inventó el primer reloj y fue, precisamente, el Reloj de sol, solo que éste no podía medir el tiempo cuando era de noche o no había sol</a:t>
            </a:r>
            <a:r>
              <a:rPr lang="es-ES" dirty="0" smtClean="0"/>
              <a:t>.</a:t>
            </a:r>
          </a:p>
          <a:p>
            <a:r>
              <a:rPr lang="es-ES" dirty="0" smtClean="0">
                <a:solidFill>
                  <a:schemeClr val="bg2">
                    <a:lumMod val="50000"/>
                  </a:schemeClr>
                </a:solidFill>
              </a:rPr>
              <a:t>Reloj electrónico</a:t>
            </a:r>
            <a:r>
              <a:rPr lang="es-ES" dirty="0">
                <a:solidFill>
                  <a:schemeClr val="bg2">
                    <a:lumMod val="50000"/>
                  </a:schemeClr>
                </a:solidFill>
              </a:rPr>
              <a:t>: </a:t>
            </a:r>
            <a:r>
              <a:rPr lang="es-ES" dirty="0"/>
              <a:t>En 1840 Alexander </a:t>
            </a:r>
            <a:r>
              <a:rPr lang="es-ES" dirty="0" err="1"/>
              <a:t>Bain</a:t>
            </a:r>
            <a:r>
              <a:rPr lang="es-ES" dirty="0"/>
              <a:t> construyó un Reloj Eléctrico accionado por la atracción y repulsión eléctrica</a:t>
            </a:r>
            <a:endParaRPr lang="es-CO" dirty="0"/>
          </a:p>
        </p:txBody>
      </p:sp>
    </p:spTree>
    <p:extLst>
      <p:ext uri="{BB962C8B-B14F-4D97-AF65-F5344CB8AC3E}">
        <p14:creationId xmlns:p14="http://schemas.microsoft.com/office/powerpoint/2010/main" val="2606896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2">
                    <a:lumMod val="50000"/>
                  </a:schemeClr>
                </a:solidFill>
              </a:rPr>
              <a:t>LICUADORA</a:t>
            </a:r>
            <a:endParaRPr lang="es-CO" b="1" dirty="0">
              <a:solidFill>
                <a:schemeClr val="bg2">
                  <a:lumMod val="50000"/>
                </a:schemeClr>
              </a:solidFill>
            </a:endParaRPr>
          </a:p>
        </p:txBody>
      </p:sp>
      <p:sp>
        <p:nvSpPr>
          <p:cNvPr id="3" name="2 Marcador de contenido"/>
          <p:cNvSpPr>
            <a:spLocks noGrp="1"/>
          </p:cNvSpPr>
          <p:nvPr>
            <p:ph sz="quarter" idx="1"/>
          </p:nvPr>
        </p:nvSpPr>
        <p:spPr/>
        <p:txBody>
          <a:bodyPr/>
          <a:lstStyle/>
          <a:p>
            <a:r>
              <a:rPr lang="es-ES" dirty="0" smtClean="0">
                <a:solidFill>
                  <a:schemeClr val="bg2">
                    <a:lumMod val="50000"/>
                  </a:schemeClr>
                </a:solidFill>
              </a:rPr>
              <a:t>Definición:</a:t>
            </a:r>
            <a:r>
              <a:rPr lang="es-ES" dirty="0" smtClean="0"/>
              <a:t> Una </a:t>
            </a:r>
            <a:r>
              <a:rPr lang="es-ES" dirty="0"/>
              <a:t>licuadora en Hispanoamérica, o batidora de vaso en España, es un electrodoméstico de cocina para triturar los alimentos consiguiendo purés más o menos líquidos</a:t>
            </a:r>
            <a:r>
              <a:rPr lang="es-ES" dirty="0" smtClean="0"/>
              <a:t>.</a:t>
            </a:r>
          </a:p>
          <a:p>
            <a:r>
              <a:rPr lang="es-ES" dirty="0" smtClean="0">
                <a:solidFill>
                  <a:schemeClr val="bg2">
                    <a:lumMod val="50000"/>
                  </a:schemeClr>
                </a:solidFill>
              </a:rPr>
              <a:t>Historia:</a:t>
            </a:r>
            <a:r>
              <a:rPr lang="es-ES" dirty="0" smtClean="0"/>
              <a:t> Fue </a:t>
            </a:r>
            <a:r>
              <a:rPr lang="es-ES" dirty="0"/>
              <a:t>creada por </a:t>
            </a:r>
            <a:r>
              <a:rPr lang="es-ES" dirty="0" smtClean="0"/>
              <a:t>Stephen </a:t>
            </a:r>
            <a:r>
              <a:rPr lang="es-ES" dirty="0"/>
              <a:t>J. </a:t>
            </a:r>
            <a:r>
              <a:rPr lang="es-ES" dirty="0" err="1"/>
              <a:t>Poplawski</a:t>
            </a:r>
            <a:r>
              <a:rPr lang="es-ES" dirty="0"/>
              <a:t>, un norteamericano de origen </a:t>
            </a:r>
            <a:r>
              <a:rPr lang="es-ES" dirty="0" smtClean="0"/>
              <a:t>polaco.</a:t>
            </a:r>
          </a:p>
          <a:p>
            <a:r>
              <a:rPr lang="es-ES" dirty="0" smtClean="0">
                <a:solidFill>
                  <a:schemeClr val="bg2">
                    <a:lumMod val="50000"/>
                  </a:schemeClr>
                </a:solidFill>
              </a:rPr>
              <a:t>Cuándo:</a:t>
            </a:r>
            <a:r>
              <a:rPr lang="es-ES" dirty="0" smtClean="0"/>
              <a:t> En el año de 1922.</a:t>
            </a:r>
          </a:p>
          <a:p>
            <a:r>
              <a:rPr lang="es-ES" dirty="0" smtClean="0">
                <a:solidFill>
                  <a:schemeClr val="bg2">
                    <a:lumMod val="50000"/>
                  </a:schemeClr>
                </a:solidFill>
              </a:rPr>
              <a:t>¿Por qué?: </a:t>
            </a:r>
            <a:r>
              <a:rPr lang="es-ES" dirty="0" smtClean="0"/>
              <a:t>Porque existía la necesidad de los seres humanos de triturar alimentos en menos tiempo y con más rapidez y facilidad. </a:t>
            </a:r>
            <a:endParaRPr lang="es-ES" dirty="0"/>
          </a:p>
          <a:p>
            <a:endParaRPr lang="es-CO" dirty="0"/>
          </a:p>
        </p:txBody>
      </p:sp>
    </p:spTree>
    <p:extLst>
      <p:ext uri="{BB962C8B-B14F-4D97-AF65-F5344CB8AC3E}">
        <p14:creationId xmlns:p14="http://schemas.microsoft.com/office/powerpoint/2010/main" val="1411299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chemeClr val="bg2">
                    <a:lumMod val="50000"/>
                  </a:schemeClr>
                </a:solidFill>
              </a:rPr>
              <a:t>EQUIPO DE SONIDO </a:t>
            </a:r>
            <a:endParaRPr lang="es-CO" b="1" dirty="0">
              <a:solidFill>
                <a:schemeClr val="bg2">
                  <a:lumMod val="50000"/>
                </a:schemeClr>
              </a:solidFill>
            </a:endParaRPr>
          </a:p>
        </p:txBody>
      </p:sp>
      <p:sp>
        <p:nvSpPr>
          <p:cNvPr id="3" name="2 Marcador de contenido"/>
          <p:cNvSpPr>
            <a:spLocks noGrp="1"/>
          </p:cNvSpPr>
          <p:nvPr>
            <p:ph sz="quarter" idx="1"/>
          </p:nvPr>
        </p:nvSpPr>
        <p:spPr/>
        <p:txBody>
          <a:bodyPr>
            <a:normAutofit fontScale="92500" lnSpcReduction="20000"/>
          </a:bodyPr>
          <a:lstStyle/>
          <a:p>
            <a:r>
              <a:rPr lang="es-ES" dirty="0">
                <a:solidFill>
                  <a:schemeClr val="bg2">
                    <a:lumMod val="50000"/>
                  </a:schemeClr>
                </a:solidFill>
              </a:rPr>
              <a:t>Definición: </a:t>
            </a:r>
            <a:r>
              <a:rPr lang="es-ES" dirty="0"/>
              <a:t>Consiste de un reproductor de CD, un amplificador, altavoces y a veces también de un sintonizador de radio. Tiempo atrás, solía incluir también un reproductor de cintas de casete o un tocadiscos</a:t>
            </a:r>
            <a:r>
              <a:rPr lang="es-ES" dirty="0" smtClean="0"/>
              <a:t>.</a:t>
            </a:r>
          </a:p>
          <a:p>
            <a:r>
              <a:rPr lang="es-ES" dirty="0" smtClean="0">
                <a:solidFill>
                  <a:schemeClr val="bg2">
                    <a:lumMod val="50000"/>
                  </a:schemeClr>
                </a:solidFill>
              </a:rPr>
              <a:t>¿Cuándo se creó?: </a:t>
            </a:r>
            <a:r>
              <a:rPr lang="es-ES" dirty="0" smtClean="0"/>
              <a:t>En el año de </a:t>
            </a:r>
            <a:r>
              <a:rPr lang="pt-BR" dirty="0" smtClean="0"/>
              <a:t>1877 </a:t>
            </a:r>
            <a:r>
              <a:rPr lang="pt-BR" dirty="0"/>
              <a:t>por Thomas Alva Edison</a:t>
            </a:r>
            <a:r>
              <a:rPr lang="pt-BR" dirty="0" smtClean="0"/>
              <a:t>.</a:t>
            </a:r>
          </a:p>
          <a:p>
            <a:r>
              <a:rPr lang="pt-BR" dirty="0" smtClean="0">
                <a:solidFill>
                  <a:schemeClr val="bg2">
                    <a:lumMod val="50000"/>
                  </a:schemeClr>
                </a:solidFill>
              </a:rPr>
              <a:t>Historia:</a:t>
            </a:r>
            <a:r>
              <a:rPr lang="pt-BR" dirty="0" smtClean="0"/>
              <a:t> </a:t>
            </a:r>
            <a:r>
              <a:rPr lang="es-ES" dirty="0"/>
              <a:t>En 1888 el alemán radicado en Estados Unidos Emile </a:t>
            </a:r>
            <a:r>
              <a:rPr lang="es-ES" dirty="0" err="1"/>
              <a:t>Berliner</a:t>
            </a:r>
            <a:r>
              <a:rPr lang="es-ES" dirty="0"/>
              <a:t> presentó la versión mejorada del fonógrafo de Thomas Alva Edison</a:t>
            </a:r>
            <a:r>
              <a:rPr lang="es-ES" dirty="0" smtClean="0"/>
              <a:t>, Una </a:t>
            </a:r>
            <a:r>
              <a:rPr lang="es-ES" dirty="0"/>
              <a:t>especie de cilindro que recogía y grababa las ondas sonoras. Los discos planos del gramófono remplazaron a los tubos de cartón cubiertos de estaño de su antecesor. Así comenzó a masificarse </a:t>
            </a:r>
            <a:r>
              <a:rPr lang="es-ES" dirty="0" smtClean="0"/>
              <a:t>la reproducción </a:t>
            </a:r>
            <a:r>
              <a:rPr lang="es-ES" dirty="0"/>
              <a:t>de música en Estados Unidos y Europa, ya que el aparato funcionaba hasta por doce horas ininterrumpidas. </a:t>
            </a:r>
            <a:endParaRPr lang="es-CO" dirty="0"/>
          </a:p>
        </p:txBody>
      </p:sp>
    </p:spTree>
    <p:extLst>
      <p:ext uri="{BB962C8B-B14F-4D97-AF65-F5344CB8AC3E}">
        <p14:creationId xmlns:p14="http://schemas.microsoft.com/office/powerpoint/2010/main" val="6469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chemeClr val="bg2">
                    <a:lumMod val="50000"/>
                  </a:schemeClr>
                </a:solidFill>
              </a:rPr>
              <a:t>EQUIPO DE SONIDO</a:t>
            </a:r>
            <a:endParaRPr lang="es-CO" dirty="0">
              <a:solidFill>
                <a:schemeClr val="bg2">
                  <a:lumMod val="50000"/>
                </a:schemeClr>
              </a:solidFill>
            </a:endParaRPr>
          </a:p>
        </p:txBody>
      </p:sp>
      <p:sp>
        <p:nvSpPr>
          <p:cNvPr id="3" name="2 Marcador de contenido"/>
          <p:cNvSpPr>
            <a:spLocks noGrp="1"/>
          </p:cNvSpPr>
          <p:nvPr>
            <p:ph sz="quarter" idx="1"/>
          </p:nvPr>
        </p:nvSpPr>
        <p:spPr/>
        <p:txBody>
          <a:bodyPr/>
          <a:lstStyle/>
          <a:p>
            <a:r>
              <a:rPr lang="es-ES" dirty="0" smtClean="0"/>
              <a:t>El Walkman, que usaba un </a:t>
            </a:r>
            <a:r>
              <a:rPr lang="es-ES" dirty="0" err="1" smtClean="0"/>
              <a:t>casette</a:t>
            </a:r>
            <a:r>
              <a:rPr lang="es-ES" dirty="0" smtClean="0"/>
              <a:t>, fue creado por una compañía holandesa llamada Philips en 1963, podía ser transportado de un lado a otro sin mucho esfuerzo. </a:t>
            </a:r>
          </a:p>
          <a:p>
            <a:pPr marL="0" indent="0">
              <a:buNone/>
            </a:pPr>
            <a:endParaRPr lang="es-CO" dirty="0">
              <a:solidFill>
                <a:schemeClr val="bg2">
                  <a:lumMod val="50000"/>
                </a:schemeClr>
              </a:solidFill>
            </a:endParaRPr>
          </a:p>
        </p:txBody>
      </p:sp>
    </p:spTree>
    <p:extLst>
      <p:ext uri="{BB962C8B-B14F-4D97-AF65-F5344CB8AC3E}">
        <p14:creationId xmlns:p14="http://schemas.microsoft.com/office/powerpoint/2010/main" val="35999949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114</TotalTime>
  <Words>1294</Words>
  <Application>Microsoft Office PowerPoint</Application>
  <PresentationFormat>Presentación en pantalla (4:3)</PresentationFormat>
  <Paragraphs>64</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Mirador</vt:lpstr>
      <vt:lpstr>CONCEPTOS DE TECNOLOGIA</vt:lpstr>
      <vt:lpstr>Presentación de PowerPoint</vt:lpstr>
      <vt:lpstr>televisor</vt:lpstr>
      <vt:lpstr>EL CELULAR</vt:lpstr>
      <vt:lpstr>EL CELULAR</vt:lpstr>
      <vt:lpstr>EL RELOJ</vt:lpstr>
      <vt:lpstr>LICUADORA</vt:lpstr>
      <vt:lpstr>EQUIPO DE SONIDO </vt:lpstr>
      <vt:lpstr>EQUIPO DE SONIDO</vt:lpstr>
      <vt:lpstr>GUITARRA ELÈCTRICA</vt:lpstr>
      <vt:lpstr>GUITARRA ELÈCTRICA </vt:lpstr>
      <vt:lpstr>EL PIANO </vt:lpstr>
      <vt:lpstr>FOCO DE LUZ </vt:lpstr>
      <vt:lpstr>LA CÁMARA</vt:lpstr>
      <vt:lpstr>CÁMARA DIGITAL </vt:lpstr>
      <vt:lpstr>AURICULARES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CONCEPTOS DE TECNOLOGIA</dc:title>
  <dc:creator>Usuario</dc:creator>
  <cp:lastModifiedBy>Usuario</cp:lastModifiedBy>
  <cp:revision>11</cp:revision>
  <dcterms:created xsi:type="dcterms:W3CDTF">2015-07-19T18:33:23Z</dcterms:created>
  <dcterms:modified xsi:type="dcterms:W3CDTF">2015-07-21T17:28:44Z</dcterms:modified>
</cp:coreProperties>
</file>